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2"/>
  </p:notesMasterIdLst>
  <p:handoutMasterIdLst>
    <p:handoutMasterId r:id="rId23"/>
  </p:handoutMasterIdLst>
  <p:sldIdLst>
    <p:sldId id="292" r:id="rId5"/>
    <p:sldId id="291" r:id="rId6"/>
    <p:sldId id="298" r:id="rId7"/>
    <p:sldId id="304" r:id="rId8"/>
    <p:sldId id="303" r:id="rId9"/>
    <p:sldId id="294" r:id="rId10"/>
    <p:sldId id="306" r:id="rId11"/>
    <p:sldId id="305" r:id="rId12"/>
    <p:sldId id="296" r:id="rId13"/>
    <p:sldId id="295" r:id="rId14"/>
    <p:sldId id="309" r:id="rId15"/>
    <p:sldId id="302" r:id="rId16"/>
    <p:sldId id="307" r:id="rId17"/>
    <p:sldId id="301" r:id="rId18"/>
    <p:sldId id="300" r:id="rId19"/>
    <p:sldId id="310" r:id="rId20"/>
    <p:sldId id="293" r:id="rId2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pPr rtl="0"/>
              <a:t>10/05/2024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10/05/2024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=""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=""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=""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=""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=""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=""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=""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=""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dell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=""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=""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avitasumisura.it/glossario/grazing/" TargetMode="External"/><Relationship Id="rId2" Type="http://schemas.openxmlformats.org/officeDocument/2006/relationships/hyperlink" Target="https://www.unavitasumisura.it/obesita-binge-eating-fame-nervosa-e-food-addiction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4151" y="329514"/>
            <a:ext cx="6038335" cy="3656952"/>
          </a:xfrm>
        </p:spPr>
        <p:txBody>
          <a:bodyPr>
            <a:normAutofit/>
          </a:bodyPr>
          <a:lstStyle/>
          <a:p>
            <a:r>
              <a:rPr lang="it-IT" i="1" dirty="0"/>
              <a:t>Cause dell’insufficienza perdita di peso o del </a:t>
            </a:r>
            <a:r>
              <a:rPr lang="it-IT" i="1" dirty="0" err="1"/>
              <a:t>Weith</a:t>
            </a:r>
            <a:r>
              <a:rPr lang="it-IT" i="1" dirty="0"/>
              <a:t> </a:t>
            </a:r>
            <a:r>
              <a:rPr lang="it-IT" i="1" dirty="0" err="1"/>
              <a:t>regain</a:t>
            </a:r>
            <a:endParaRPr lang="it-IT" i="1" dirty="0"/>
          </a:p>
        </p:txBody>
      </p:sp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0165" y="4508500"/>
            <a:ext cx="5665694" cy="127965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it-IT" sz="2000" b="1" dirty="0" smtClean="0">
                <a:solidFill>
                  <a:schemeClr val="bg2">
                    <a:lumMod val="10000"/>
                  </a:schemeClr>
                </a:solidFill>
              </a:rPr>
              <a:t>Dr.ssa cristiana </a:t>
            </a:r>
            <a:r>
              <a:rPr lang="it-IT" sz="2000" b="1" dirty="0" err="1" smtClean="0">
                <a:solidFill>
                  <a:schemeClr val="bg2">
                    <a:lumMod val="10000"/>
                  </a:schemeClr>
                </a:solidFill>
              </a:rPr>
              <a:t>barni</a:t>
            </a:r>
            <a:endParaRPr lang="it-IT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it-IT" sz="1400" b="1" dirty="0" smtClean="0">
                <a:solidFill>
                  <a:srgbClr val="C00000"/>
                </a:solidFill>
              </a:rPr>
              <a:t>Psicologa clinica – psicoterapeuta</a:t>
            </a:r>
          </a:p>
          <a:p>
            <a:r>
              <a:rPr lang="it-IT" sz="1400" b="1" dirty="0" smtClean="0">
                <a:solidFill>
                  <a:srgbClr val="C00000"/>
                </a:solidFill>
              </a:rPr>
              <a:t>Chirurgia generale e metabolica </a:t>
            </a:r>
          </a:p>
          <a:p>
            <a:r>
              <a:rPr lang="it-IT" sz="1400" b="1" dirty="0" smtClean="0">
                <a:solidFill>
                  <a:srgbClr val="C00000"/>
                </a:solidFill>
              </a:rPr>
              <a:t>ospedale santa </a:t>
            </a:r>
            <a:r>
              <a:rPr lang="it-IT" sz="1400" b="1" dirty="0" err="1" smtClean="0">
                <a:solidFill>
                  <a:srgbClr val="C00000"/>
                </a:solidFill>
              </a:rPr>
              <a:t>maria</a:t>
            </a:r>
            <a:r>
              <a:rPr lang="it-IT" sz="1400" b="1" dirty="0" smtClean="0">
                <a:solidFill>
                  <a:srgbClr val="C00000"/>
                </a:solidFill>
              </a:rPr>
              <a:t> nuova Firenze; ospedale san Jacopo </a:t>
            </a:r>
            <a:r>
              <a:rPr lang="it-IT" sz="1400" b="1" dirty="0" err="1" smtClean="0">
                <a:solidFill>
                  <a:srgbClr val="C00000"/>
                </a:solidFill>
              </a:rPr>
              <a:t>pistoia</a:t>
            </a:r>
            <a:endParaRPr lang="it-IT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6548" y="951979"/>
            <a:ext cx="100610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dirty="0">
                <a:latin typeface="Bahnschrift" pitchFamily="34" charset="0"/>
              </a:rPr>
              <a:t>Differenti studi mostrano che aderire ai </a:t>
            </a:r>
            <a:r>
              <a:rPr lang="it-IT" sz="3600" b="1" dirty="0">
                <a:latin typeface="Bahnschrift" pitchFamily="34" charset="0"/>
              </a:rPr>
              <a:t>controlli post-operatori</a:t>
            </a:r>
            <a:r>
              <a:rPr lang="it-IT" sz="3600" dirty="0">
                <a:latin typeface="Bahnschrift" pitchFamily="34" charset="0"/>
              </a:rPr>
              <a:t>  (</a:t>
            </a:r>
            <a:r>
              <a:rPr lang="it-IT" sz="3600" b="1" dirty="0">
                <a:latin typeface="Bahnschrift" pitchFamily="34" charset="0"/>
              </a:rPr>
              <a:t>follow-up multidisciplinari</a:t>
            </a:r>
            <a:r>
              <a:rPr lang="it-IT" sz="3600" dirty="0">
                <a:latin typeface="Bahnschrift" pitchFamily="34" charset="0"/>
              </a:rPr>
              <a:t>) favorisce una buona perdita di peso e aiuta a mantenere i risultati raggiunti più a lungo termine.</a:t>
            </a:r>
          </a:p>
          <a:p>
            <a:pPr algn="just"/>
            <a:endParaRPr lang="it-IT" sz="2400" dirty="0">
              <a:latin typeface="Bahnschrift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1DFD6959-376B-EB5A-EAA1-A140E64AEF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92" y="4954328"/>
            <a:ext cx="1404208" cy="190367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63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904662"/>
          </a:xfrm>
        </p:spPr>
        <p:txBody>
          <a:bodyPr>
            <a:noAutofit/>
          </a:bodyPr>
          <a:lstStyle/>
          <a:p>
            <a:r>
              <a:rPr lang="it-IT" sz="3200" dirty="0" smtClean="0">
                <a:latin typeface="Bahnschrift" pitchFamily="34" charset="0"/>
              </a:rPr>
              <a:t>Uno studio del 2019 ha riportato i comportamenti maggiormente associati a </a:t>
            </a:r>
            <a:r>
              <a:rPr lang="it-IT" sz="3200" i="1" dirty="0" err="1" smtClean="0">
                <a:latin typeface="Bahnschrift" pitchFamily="34" charset="0"/>
              </a:rPr>
              <a:t>weight</a:t>
            </a:r>
            <a:r>
              <a:rPr lang="it-IT" sz="3200" i="1" dirty="0" smtClean="0">
                <a:latin typeface="Bahnschrift" pitchFamily="34" charset="0"/>
              </a:rPr>
              <a:t> </a:t>
            </a:r>
            <a:r>
              <a:rPr lang="it-IT" sz="3200" i="1" dirty="0" err="1" smtClean="0">
                <a:latin typeface="Bahnschrift" pitchFamily="34" charset="0"/>
              </a:rPr>
              <a:t>regain</a:t>
            </a:r>
            <a:r>
              <a:rPr lang="it-IT" sz="3200" i="1" dirty="0" smtClean="0">
                <a:latin typeface="Bahnschrift" pitchFamily="34" charset="0"/>
              </a:rPr>
              <a:t> </a:t>
            </a:r>
            <a:r>
              <a:rPr lang="it-IT" sz="3200" dirty="0" smtClean="0">
                <a:latin typeface="Bahnschrift" pitchFamily="34" charset="0"/>
              </a:rPr>
              <a:t>nei primi 5 anni post-operatori tra cui:</a:t>
            </a:r>
            <a:br>
              <a:rPr lang="it-IT" sz="3200" dirty="0" smtClean="0">
                <a:latin typeface="Bahnschrift" pitchFamily="34" charset="0"/>
              </a:rPr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 smtClean="0">
                <a:latin typeface="Bahnschrift" pitchFamily="34" charset="0"/>
              </a:rPr>
              <a:t>la </a:t>
            </a:r>
            <a:r>
              <a:rPr lang="it-IT" b="1" dirty="0" smtClean="0">
                <a:latin typeface="Bahnschrift" pitchFamily="34" charset="0"/>
              </a:rPr>
              <a:t>sedentarietà;</a:t>
            </a:r>
            <a:endParaRPr lang="it-IT" dirty="0" smtClean="0">
              <a:latin typeface="Bahnschrift" pitchFamily="34" charset="0"/>
            </a:endParaRPr>
          </a:p>
          <a:p>
            <a:pPr algn="just"/>
            <a:r>
              <a:rPr lang="it-IT" b="1" dirty="0" smtClean="0">
                <a:latin typeface="Bahnschrift" pitchFamily="34" charset="0"/>
              </a:rPr>
              <a:t>il consumo di cibi da fast </a:t>
            </a:r>
            <a:r>
              <a:rPr lang="it-IT" b="1" dirty="0" err="1" smtClean="0">
                <a:latin typeface="Bahnschrift" pitchFamily="34" charset="0"/>
              </a:rPr>
              <a:t>food</a:t>
            </a:r>
            <a:r>
              <a:rPr lang="it-IT" b="1" dirty="0" smtClean="0">
                <a:latin typeface="Bahnschrift" pitchFamily="34" charset="0"/>
              </a:rPr>
              <a:t> almeno 2 volte a settimana;</a:t>
            </a:r>
            <a:endParaRPr lang="it-IT" dirty="0" smtClean="0">
              <a:latin typeface="Bahnschrift" pitchFamily="34" charset="0"/>
            </a:endParaRPr>
          </a:p>
          <a:p>
            <a:pPr algn="just"/>
            <a:r>
              <a:rPr lang="it-IT" b="1" dirty="0" smtClean="0">
                <a:latin typeface="Bahnschrift" pitchFamily="34" charset="0"/>
              </a:rPr>
              <a:t>mangiare quando ci si sente pieni più di 1 volta a settimana;</a:t>
            </a:r>
            <a:endParaRPr lang="it-IT" dirty="0" smtClean="0">
              <a:latin typeface="Bahnschrift" pitchFamily="34" charset="0"/>
            </a:endParaRPr>
          </a:p>
          <a:p>
            <a:pPr algn="just"/>
            <a:r>
              <a:rPr lang="it-IT" b="1" dirty="0" smtClean="0">
                <a:latin typeface="Bahnschrift" pitchFamily="34" charset="0"/>
              </a:rPr>
              <a:t>spizzicare continuamente durante il giorno;</a:t>
            </a:r>
            <a:endParaRPr lang="it-IT" dirty="0" smtClean="0">
              <a:latin typeface="Bahnschrift" pitchFamily="34" charset="0"/>
            </a:endParaRPr>
          </a:p>
          <a:p>
            <a:pPr algn="just"/>
            <a:r>
              <a:rPr lang="it-IT" b="1" dirty="0" smtClean="0">
                <a:latin typeface="Bahnschrift" pitchFamily="34" charset="0"/>
              </a:rPr>
              <a:t>essere affetti da disturbo da alimentazione incontrollata;</a:t>
            </a:r>
            <a:endParaRPr lang="it-IT" dirty="0" smtClean="0">
              <a:latin typeface="Bahnschrift" pitchFamily="34" charset="0"/>
            </a:endParaRPr>
          </a:p>
          <a:p>
            <a:pPr algn="just"/>
            <a:r>
              <a:rPr lang="it-IT" b="1" dirty="0" smtClean="0">
                <a:latin typeface="Bahnschrift" pitchFamily="34" charset="0"/>
              </a:rPr>
              <a:t>non pesarsi una volta alla settimana</a:t>
            </a:r>
            <a:r>
              <a:rPr lang="it-IT" b="1" dirty="0" smtClean="0"/>
              <a:t>.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28384" y="789138"/>
            <a:ext cx="91113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Bahnschrift" pitchFamily="34" charset="0"/>
              </a:rPr>
              <a:t>Sebbene il </a:t>
            </a:r>
            <a:r>
              <a:rPr lang="it-IT" sz="2400" b="1" dirty="0">
                <a:latin typeface="Bahnschrift" pitchFamily="34" charset="0"/>
              </a:rPr>
              <a:t>disturbo da alimentazione incontrollata</a:t>
            </a:r>
            <a:r>
              <a:rPr lang="it-IT" sz="2400" dirty="0">
                <a:latin typeface="Bahnschrift" pitchFamily="34" charset="0"/>
              </a:rPr>
              <a:t> (</a:t>
            </a:r>
            <a:r>
              <a:rPr lang="it-IT" sz="2400" b="1" i="1" dirty="0" err="1">
                <a:latin typeface="Bahnschrift" pitchFamily="34" charset="0"/>
                <a:hlinkClick r:id="rId2"/>
              </a:rPr>
              <a:t>Binge</a:t>
            </a:r>
            <a:r>
              <a:rPr lang="it-IT" sz="2400" b="1" i="1" dirty="0">
                <a:latin typeface="Bahnschrift" pitchFamily="34" charset="0"/>
                <a:hlinkClick r:id="rId2"/>
              </a:rPr>
              <a:t> </a:t>
            </a:r>
            <a:r>
              <a:rPr lang="it-IT" sz="2400" b="1" i="1" dirty="0" err="1">
                <a:latin typeface="Bahnschrift" pitchFamily="34" charset="0"/>
                <a:hlinkClick r:id="rId2"/>
              </a:rPr>
              <a:t>Eating</a:t>
            </a:r>
            <a:r>
              <a:rPr lang="it-IT" sz="2400" dirty="0">
                <a:latin typeface="Bahnschrift" pitchFamily="34" charset="0"/>
              </a:rPr>
              <a:t>) possa rappresentare un fattore di rischio di </a:t>
            </a:r>
            <a:r>
              <a:rPr lang="it-IT" sz="2400" b="1" i="1" dirty="0" err="1">
                <a:latin typeface="Bahnschrift" pitchFamily="34" charset="0"/>
              </a:rPr>
              <a:t>weight</a:t>
            </a:r>
            <a:r>
              <a:rPr lang="it-IT" sz="2400" b="1" i="1" dirty="0">
                <a:latin typeface="Bahnschrift" pitchFamily="34" charset="0"/>
              </a:rPr>
              <a:t> </a:t>
            </a:r>
            <a:r>
              <a:rPr lang="it-IT" sz="2400" b="1" i="1" dirty="0" err="1" smtClean="0">
                <a:latin typeface="Bahnschrift" pitchFamily="34" charset="0"/>
              </a:rPr>
              <a:t>regain</a:t>
            </a:r>
            <a:r>
              <a:rPr lang="it-IT" sz="2400" dirty="0" smtClean="0">
                <a:latin typeface="Bahnschrift" pitchFamily="34" charset="0"/>
              </a:rPr>
              <a:t> </a:t>
            </a:r>
            <a:r>
              <a:rPr lang="it-IT" sz="2400" dirty="0">
                <a:latin typeface="Bahnschrift" pitchFamily="34" charset="0"/>
              </a:rPr>
              <a:t>dopo intervento </a:t>
            </a:r>
            <a:r>
              <a:rPr lang="it-IT" sz="2400" dirty="0" err="1">
                <a:latin typeface="Bahnschrift" pitchFamily="34" charset="0"/>
              </a:rPr>
              <a:t>bariatrico</a:t>
            </a:r>
            <a:r>
              <a:rPr lang="it-IT" sz="2400" dirty="0">
                <a:latin typeface="Bahnschrift" pitchFamily="34" charset="0"/>
              </a:rPr>
              <a:t>, le quantità di cibo che possono essere ingerite sono molto ridotte. </a:t>
            </a:r>
            <a:endParaRPr lang="it-IT" sz="2400" dirty="0" smtClean="0">
              <a:latin typeface="Bahnschrift" pitchFamily="34" charset="0"/>
            </a:endParaRPr>
          </a:p>
          <a:p>
            <a:pPr algn="just"/>
            <a:endParaRPr lang="it-IT" sz="2400" dirty="0">
              <a:latin typeface="Bahnschrift" pitchFamily="34" charset="0"/>
            </a:endParaRPr>
          </a:p>
          <a:p>
            <a:pPr algn="just"/>
            <a:r>
              <a:rPr lang="it-IT" sz="2400" dirty="0">
                <a:latin typeface="Bahnschrift" pitchFamily="34" charset="0"/>
              </a:rPr>
              <a:t>Pertanto, le </a:t>
            </a:r>
            <a:r>
              <a:rPr lang="it-IT" sz="2400" b="1" dirty="0">
                <a:latin typeface="Bahnschrift" pitchFamily="34" charset="0"/>
              </a:rPr>
              <a:t>abbuffate</a:t>
            </a:r>
            <a:r>
              <a:rPr lang="it-IT" sz="2400" dirty="0">
                <a:latin typeface="Bahnschrift" pitchFamily="34" charset="0"/>
              </a:rPr>
              <a:t> che caratterizzano tale disturbo, si possono presentare </a:t>
            </a:r>
            <a:r>
              <a:rPr lang="it-IT" sz="2400" dirty="0" smtClean="0">
                <a:latin typeface="Bahnschrift" pitchFamily="34" charset="0"/>
              </a:rPr>
              <a:t>anche in </a:t>
            </a:r>
            <a:r>
              <a:rPr lang="it-IT" sz="2400" dirty="0">
                <a:latin typeface="Bahnschrift" pitchFamily="34" charset="0"/>
              </a:rPr>
              <a:t>altra forma, come per esempio con la </a:t>
            </a:r>
            <a:r>
              <a:rPr lang="it-IT" sz="2400" b="1" dirty="0">
                <a:latin typeface="Bahnschrift" pitchFamily="34" charset="0"/>
              </a:rPr>
              <a:t>perdita di controllo sul cibo</a:t>
            </a:r>
            <a:r>
              <a:rPr lang="it-IT" sz="2400" dirty="0">
                <a:latin typeface="Bahnschrift" pitchFamily="34" charset="0"/>
              </a:rPr>
              <a:t> (in quantità ridotte), o con il “</a:t>
            </a:r>
            <a:r>
              <a:rPr lang="it-IT" sz="2400" b="1" i="1" dirty="0">
                <a:latin typeface="Bahnschrift" pitchFamily="34" charset="0"/>
                <a:hlinkClick r:id="rId3"/>
              </a:rPr>
              <a:t>grazing</a:t>
            </a:r>
            <a:r>
              <a:rPr lang="it-IT" sz="2400" dirty="0">
                <a:latin typeface="Bahnschrift" pitchFamily="34" charset="0"/>
              </a:rPr>
              <a:t>”, che rappresenta il </a:t>
            </a:r>
            <a:r>
              <a:rPr lang="it-IT" sz="2400" b="1" dirty="0">
                <a:latin typeface="Bahnschrift" pitchFamily="34" charset="0"/>
              </a:rPr>
              <a:t>consumo ripetuto di piccole quantità di cibo nel corso della </a:t>
            </a:r>
            <a:r>
              <a:rPr lang="it-IT" sz="2400" b="1" dirty="0" smtClean="0">
                <a:latin typeface="Bahnschrift" pitchFamily="34" charset="0"/>
              </a:rPr>
              <a:t>giornata</a:t>
            </a:r>
            <a:r>
              <a:rPr lang="it-IT" sz="2400" dirty="0" smtClean="0">
                <a:latin typeface="Bahnschrift" pitchFamily="34" charset="0"/>
              </a:rPr>
              <a:t>, o con una Night </a:t>
            </a:r>
            <a:r>
              <a:rPr lang="it-IT" sz="2400" dirty="0" err="1" smtClean="0">
                <a:latin typeface="Bahnschrift" pitchFamily="34" charset="0"/>
              </a:rPr>
              <a:t>eating</a:t>
            </a:r>
            <a:r>
              <a:rPr lang="it-IT" sz="2400" dirty="0" smtClean="0">
                <a:latin typeface="Bahnschrift" pitchFamily="34" charset="0"/>
              </a:rPr>
              <a:t> sindrome, o come un </a:t>
            </a:r>
            <a:r>
              <a:rPr lang="it-IT" sz="2400" dirty="0" err="1" smtClean="0">
                <a:latin typeface="Bahnschrift" pitchFamily="34" charset="0"/>
              </a:rPr>
              <a:t>grinotage</a:t>
            </a:r>
            <a:r>
              <a:rPr lang="it-IT" sz="2400" dirty="0" smtClean="0">
                <a:latin typeface="Bahnschrift" pitchFamily="34" charset="0"/>
              </a:rPr>
              <a:t> </a:t>
            </a:r>
            <a:r>
              <a:rPr lang="it-IT" sz="2400" dirty="0" err="1" smtClean="0">
                <a:latin typeface="Bahnschrift" pitchFamily="34" charset="0"/>
              </a:rPr>
              <a:t>etc</a:t>
            </a:r>
            <a:endParaRPr lang="it-IT" sz="2400" dirty="0">
              <a:latin typeface="Bahnschrift" pitchFamily="34" charset="0"/>
            </a:endParaRPr>
          </a:p>
          <a:p>
            <a:pPr algn="just"/>
            <a:r>
              <a:rPr lang="it-IT" sz="2400" dirty="0">
                <a:latin typeface="Bahnschrift" pitchFamily="34" charset="0"/>
              </a:rPr>
              <a:t> 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F58E8CD4-BBC5-AFF6-A2EF-C38ED03AD1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92" y="4954328"/>
            <a:ext cx="1404208" cy="190367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63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1174375"/>
            <a:ext cx="10058400" cy="4966449"/>
          </a:xfrm>
        </p:spPr>
        <p:txBody>
          <a:bodyPr>
            <a:normAutofit fontScale="90000"/>
          </a:bodyPr>
          <a:lstStyle/>
          <a:p>
            <a:pPr algn="just"/>
            <a:r>
              <a:rPr lang="it-IT" sz="3600" dirty="0" smtClean="0">
                <a:latin typeface="Bahnschrift" pitchFamily="34" charset="0"/>
              </a:rPr>
              <a:t>Secondo la letteratura scientifica, anche l’assenza di un supporto sociale, la scarsa autostima, la condizione socio economica, il verificarsi di eventi di vita difficili (per </a:t>
            </a:r>
            <a:r>
              <a:rPr lang="it-IT" sz="3600" dirty="0" err="1" smtClean="0">
                <a:latin typeface="Bahnschrift" pitchFamily="34" charset="0"/>
              </a:rPr>
              <a:t>es</a:t>
            </a:r>
            <a:r>
              <a:rPr lang="it-IT" sz="3600" dirty="0" smtClean="0">
                <a:latin typeface="Bahnschrift" pitchFamily="34" charset="0"/>
              </a:rPr>
              <a:t>: lutto familiare, separazioni) si riscontrano in modo specifico tra i pazienti con </a:t>
            </a:r>
            <a:r>
              <a:rPr lang="it-IT" sz="3600" i="1" dirty="0" err="1" smtClean="0">
                <a:latin typeface="Bahnschrift" pitchFamily="34" charset="0"/>
              </a:rPr>
              <a:t>weight</a:t>
            </a:r>
            <a:r>
              <a:rPr lang="it-IT" sz="3600" i="1" dirty="0" smtClean="0">
                <a:latin typeface="Bahnschrift" pitchFamily="34" charset="0"/>
              </a:rPr>
              <a:t> </a:t>
            </a:r>
            <a:r>
              <a:rPr lang="it-IT" sz="3600" i="1" dirty="0" err="1" smtClean="0">
                <a:latin typeface="Bahnschrift" pitchFamily="34" charset="0"/>
              </a:rPr>
              <a:t>regain</a:t>
            </a:r>
            <a:r>
              <a:rPr lang="it-IT" sz="3600" dirty="0" smtClean="0">
                <a:latin typeface="Bahnschrift" pitchFamily="34" charset="0"/>
              </a:rPr>
              <a:t>, rispetto a pazienti che non sperimentano una ripresa di peso </a:t>
            </a:r>
            <a:r>
              <a:rPr lang="it-IT" sz="3600" dirty="0" err="1" smtClean="0">
                <a:latin typeface="Bahnschrift" pitchFamily="34" charset="0"/>
              </a:rPr>
              <a:t>post-bariatrica</a:t>
            </a:r>
            <a:r>
              <a:rPr lang="it-IT" sz="3600" dirty="0" smtClean="0">
                <a:latin typeface="Bahnschrift" pitchFamily="34" charset="0"/>
              </a:rPr>
              <a:t/>
            </a:r>
            <a:br>
              <a:rPr lang="it-IT" sz="3600" dirty="0" smtClean="0">
                <a:latin typeface="Bahnschrift" pitchFamily="34" charset="0"/>
              </a:rPr>
            </a:br>
            <a:r>
              <a:rPr lang="it-IT" sz="3600" dirty="0" smtClean="0">
                <a:latin typeface="Bahnschrift" pitchFamily="34" charset="0"/>
              </a:rPr>
              <a:t/>
            </a:r>
            <a:br>
              <a:rPr lang="it-IT" sz="3600" dirty="0" smtClean="0">
                <a:latin typeface="Bahnschrift" pitchFamily="34" charset="0"/>
              </a:rPr>
            </a:br>
            <a:r>
              <a:rPr lang="it-IT" sz="3600" dirty="0" smtClean="0">
                <a:latin typeface="Bahnschrift" pitchFamily="34" charset="0"/>
              </a:rPr>
              <a:t/>
            </a:r>
            <a:br>
              <a:rPr lang="it-IT" sz="3600" dirty="0" smtClean="0">
                <a:latin typeface="Bahnschrift" pitchFamily="34" charset="0"/>
              </a:rPr>
            </a:br>
            <a:endParaRPr lang="it-IT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32898" y="519952"/>
            <a:ext cx="94933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latin typeface="Bahnschrift" pitchFamily="34" charset="0"/>
              </a:rPr>
              <a:t>Il recupero ponderale è possibile dopo qualsiasi di procedura di chirurgia </a:t>
            </a:r>
            <a:r>
              <a:rPr lang="it-IT" sz="2800" dirty="0" err="1">
                <a:latin typeface="Bahnschrift" pitchFamily="34" charset="0"/>
              </a:rPr>
              <a:t>bariatrica</a:t>
            </a:r>
            <a:r>
              <a:rPr lang="it-IT" sz="2800" dirty="0">
                <a:latin typeface="Bahnschrift" pitchFamily="34" charset="0"/>
              </a:rPr>
              <a:t> ed è probabilmente causato, almeno in parte, dagli stessi meccanismi biologici che lo determinano dopo terapia medica dell’obesità. </a:t>
            </a:r>
            <a:endParaRPr lang="it-IT" sz="2800" dirty="0" smtClean="0">
              <a:latin typeface="Bahnschrift" pitchFamily="34" charset="0"/>
            </a:endParaRPr>
          </a:p>
          <a:p>
            <a:pPr algn="just"/>
            <a:endParaRPr lang="it-IT" sz="2800" b="1" dirty="0" smtClean="0">
              <a:latin typeface="Bahnschrift" pitchFamily="34" charset="0"/>
            </a:endParaRPr>
          </a:p>
          <a:p>
            <a:pPr algn="just"/>
            <a:r>
              <a:rPr lang="it-IT" sz="2800" b="1" dirty="0" smtClean="0">
                <a:latin typeface="Bahnschrift" pitchFamily="34" charset="0"/>
              </a:rPr>
              <a:t>Un’intensificazione </a:t>
            </a:r>
            <a:r>
              <a:rPr lang="it-IT" sz="2800" b="1" dirty="0">
                <a:latin typeface="Bahnschrift" pitchFamily="34" charset="0"/>
              </a:rPr>
              <a:t>degli interventi comportamentali sullo stile di vita </a:t>
            </a:r>
            <a:r>
              <a:rPr lang="it-IT" sz="2800" dirty="0">
                <a:latin typeface="Bahnschrift" pitchFamily="34" charset="0"/>
              </a:rPr>
              <a:t>(nutrizione, </a:t>
            </a:r>
            <a:r>
              <a:rPr lang="it-IT" sz="2800" dirty="0" err="1">
                <a:latin typeface="Bahnschrift" pitchFamily="34" charset="0"/>
              </a:rPr>
              <a:t>psicoeducazione</a:t>
            </a:r>
            <a:r>
              <a:rPr lang="it-IT" sz="2800" dirty="0">
                <a:latin typeface="Bahnschrift" pitchFamily="34" charset="0"/>
              </a:rPr>
              <a:t> e attività fisica) può avere un ruolo nella prevenzione del recupero ponderale dopo chirurgia </a:t>
            </a:r>
            <a:r>
              <a:rPr lang="it-IT" sz="2800" dirty="0" err="1">
                <a:latin typeface="Bahnschrift" pitchFamily="34" charset="0"/>
              </a:rPr>
              <a:t>bariatrica</a:t>
            </a:r>
            <a:r>
              <a:rPr lang="it-IT" sz="2800" dirty="0">
                <a:latin typeface="Bahnschrift" pitchFamily="34" charset="0"/>
              </a:rPr>
              <a:t>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1725A13-25E4-6159-4A12-6175A7314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92" y="4954328"/>
            <a:ext cx="1404208" cy="190367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63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4529" y="207360"/>
            <a:ext cx="9185189" cy="640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43BB261B-8A35-3FC2-76CA-4F2EC55CE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92" y="4954328"/>
            <a:ext cx="1404208" cy="190367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63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850586"/>
          </a:xfrm>
        </p:spPr>
        <p:txBody>
          <a:bodyPr>
            <a:normAutofit/>
          </a:bodyPr>
          <a:lstStyle/>
          <a:p>
            <a:pPr algn="just"/>
            <a:r>
              <a:rPr lang="it-IT" sz="4400" b="0" dirty="0" smtClean="0">
                <a:latin typeface="Bahnschrift" pitchFamily="34" charset="0"/>
              </a:rPr>
              <a:t>L’utilizzo dei farmaci </a:t>
            </a:r>
            <a:r>
              <a:rPr lang="it-IT" sz="4400" b="0" dirty="0" smtClean="0">
                <a:latin typeface="Bahnschrift" pitchFamily="34" charset="0"/>
              </a:rPr>
              <a:t>“anti-obesità” </a:t>
            </a:r>
            <a:r>
              <a:rPr lang="it-IT" sz="4400" b="0" dirty="0" smtClean="0">
                <a:latin typeface="Bahnschrift" pitchFamily="34" charset="0"/>
              </a:rPr>
              <a:t>nel paziente </a:t>
            </a:r>
            <a:r>
              <a:rPr lang="it-IT" sz="4400" b="0" dirty="0" err="1" smtClean="0">
                <a:latin typeface="Bahnschrift" pitchFamily="34" charset="0"/>
              </a:rPr>
              <a:t>bariatrico</a:t>
            </a:r>
            <a:r>
              <a:rPr lang="it-IT" sz="4400" b="0" dirty="0" smtClean="0">
                <a:latin typeface="Bahnschrift" pitchFamily="34" charset="0"/>
              </a:rPr>
              <a:t> con insufficiente calo di peso o </a:t>
            </a:r>
            <a:r>
              <a:rPr lang="it-IT" sz="4400" b="0" dirty="0" smtClean="0">
                <a:latin typeface="Bahnschrift" pitchFamily="34" charset="0"/>
              </a:rPr>
              <a:t>WR, appare </a:t>
            </a:r>
            <a:r>
              <a:rPr lang="it-IT" sz="4400" b="0" dirty="0" smtClean="0">
                <a:latin typeface="Bahnschrift" pitchFamily="34" charset="0"/>
              </a:rPr>
              <a:t>un’opzione promettente nel cercare di ridurre il ricorso alla chirurgia di revisione, </a:t>
            </a:r>
            <a:r>
              <a:rPr lang="it-IT" sz="4400" b="0" dirty="0" err="1" smtClean="0">
                <a:latin typeface="Bahnschrift" pitchFamily="34" charset="0"/>
              </a:rPr>
              <a:t>ma…</a:t>
            </a:r>
            <a:r>
              <a:rPr lang="it-IT" sz="4400" b="0" dirty="0" smtClean="0">
                <a:latin typeface="Bahnschrift" pitchFamily="34" charset="0"/>
              </a:rPr>
              <a:t/>
            </a:r>
            <a:br>
              <a:rPr lang="it-IT" sz="4400" b="0" dirty="0" smtClean="0">
                <a:latin typeface="Bahnschrift" pitchFamily="34" charset="0"/>
              </a:rPr>
            </a:br>
            <a:r>
              <a:rPr lang="it-IT" sz="4400" dirty="0" smtClean="0">
                <a:latin typeface="Bahnschrift" pitchFamily="34" charset="0"/>
              </a:rPr>
              <a:t>non senza considerare il corretto supporto psicologico/comportamentale e nutrizionale.</a:t>
            </a:r>
            <a:endParaRPr lang="it-IT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=""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02289" y="1102288"/>
            <a:ext cx="91941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it-IT" sz="2800" dirty="0">
                <a:latin typeface="Bahnschrift" pitchFamily="34" charset="0"/>
              </a:rPr>
              <a:t>Il recupero ponderale (</a:t>
            </a:r>
            <a:r>
              <a:rPr lang="it-IT" sz="2800" dirty="0" err="1">
                <a:latin typeface="Bahnschrift" pitchFamily="34" charset="0"/>
              </a:rPr>
              <a:t>weith</a:t>
            </a:r>
            <a:r>
              <a:rPr lang="it-IT" sz="2800" dirty="0">
                <a:latin typeface="Bahnschrift" pitchFamily="34" charset="0"/>
              </a:rPr>
              <a:t> </a:t>
            </a:r>
            <a:r>
              <a:rPr lang="it-IT" sz="2800" dirty="0" err="1">
                <a:latin typeface="Bahnschrift" pitchFamily="34" charset="0"/>
              </a:rPr>
              <a:t>regain</a:t>
            </a:r>
            <a:r>
              <a:rPr lang="it-IT" sz="2800" dirty="0">
                <a:latin typeface="Bahnschrift" pitchFamily="34" charset="0"/>
              </a:rPr>
              <a:t>) è genericamente definito come </a:t>
            </a:r>
            <a:r>
              <a:rPr lang="it-IT" sz="2800" i="1" dirty="0">
                <a:latin typeface="Bahnschrift" pitchFamily="34" charset="0"/>
              </a:rPr>
              <a:t>un progressivo aumento di peso </a:t>
            </a:r>
            <a:r>
              <a:rPr lang="it-IT" sz="2800" dirty="0">
                <a:latin typeface="Bahnschrift" pitchFamily="34" charset="0"/>
              </a:rPr>
              <a:t>che avviene dopo il raggiungimento di un calo ponderale soddisfacente attraverso la chirurgia </a:t>
            </a:r>
            <a:r>
              <a:rPr lang="it-IT" sz="2800" dirty="0" err="1">
                <a:latin typeface="Bahnschrift" pitchFamily="34" charset="0"/>
              </a:rPr>
              <a:t>bariatrica</a:t>
            </a:r>
            <a:r>
              <a:rPr lang="it-IT" sz="2800" dirty="0" smtClean="0">
                <a:latin typeface="Bahnschrift" pitchFamily="34" charset="0"/>
              </a:rPr>
              <a:t>.</a:t>
            </a:r>
          </a:p>
          <a:p>
            <a:pPr algn="just">
              <a:buNone/>
            </a:pPr>
            <a:r>
              <a:rPr lang="it-IT" sz="2800" dirty="0" smtClean="0">
                <a:latin typeface="Bahnschrift" pitchFamily="34" charset="0"/>
              </a:rPr>
              <a:t> </a:t>
            </a:r>
            <a:endParaRPr lang="it-IT" sz="2800" dirty="0">
              <a:latin typeface="Bahnschrift" pitchFamily="34" charset="0"/>
            </a:endParaRPr>
          </a:p>
          <a:p>
            <a:pPr algn="just">
              <a:buNone/>
            </a:pPr>
            <a:r>
              <a:rPr lang="it-IT" sz="2800" dirty="0">
                <a:latin typeface="Bahnschrift" pitchFamily="34" charset="0"/>
              </a:rPr>
              <a:t>Risulta tuttavia difficile </a:t>
            </a:r>
            <a:r>
              <a:rPr lang="it-IT" sz="2800" b="1" dirty="0">
                <a:latin typeface="Bahnschrift" pitchFamily="34" charset="0"/>
              </a:rPr>
              <a:t>quantificare</a:t>
            </a:r>
            <a:r>
              <a:rPr lang="it-IT" sz="2800" dirty="0">
                <a:latin typeface="Bahnschrift" pitchFamily="34" charset="0"/>
              </a:rPr>
              <a:t> in letteratura l’entità clinica del problema, soprattutto per la mancanza di una </a:t>
            </a:r>
            <a:r>
              <a:rPr lang="it-IT" sz="2800" i="1" dirty="0">
                <a:latin typeface="Bahnschrift" pitchFamily="34" charset="0"/>
              </a:rPr>
              <a:t>definizione numerica standardizzata </a:t>
            </a:r>
            <a:r>
              <a:rPr lang="it-IT" sz="2800" dirty="0">
                <a:latin typeface="Bahnschrift" pitchFamily="34" charset="0"/>
              </a:rPr>
              <a:t>(ad esempio in termini di chilogrammi guadagnati, percentuale di peso recuperato, ecc.).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28F874C8-A9A9-3C9E-425C-EE4DC741C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92" y="4954328"/>
            <a:ext cx="1404208" cy="190367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39659" y="726511"/>
            <a:ext cx="1025881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latin typeface="Bahnschrift" pitchFamily="34" charset="0"/>
              </a:rPr>
              <a:t>Una revisione sistematica della letteratura ha riportato diverse definizioni utilizzate per definire il recupero ponderale :</a:t>
            </a:r>
          </a:p>
          <a:p>
            <a:pPr algn="just"/>
            <a:r>
              <a:rPr lang="it-IT" sz="2800" dirty="0">
                <a:latin typeface="Bahnschrift" pitchFamily="34" charset="0"/>
              </a:rPr>
              <a:t>1. </a:t>
            </a:r>
            <a:r>
              <a:rPr lang="it-IT" sz="2800" b="1" dirty="0">
                <a:latin typeface="Bahnschrift" pitchFamily="34" charset="0"/>
              </a:rPr>
              <a:t>&gt;10 kg rispetto al peso minimo raggiunto </a:t>
            </a:r>
            <a:r>
              <a:rPr lang="it-IT" sz="2800" dirty="0">
                <a:latin typeface="Bahnschrift" pitchFamily="34" charset="0"/>
              </a:rPr>
              <a:t>dopo chirurgia </a:t>
            </a:r>
            <a:r>
              <a:rPr lang="it-IT" sz="2800" dirty="0" err="1">
                <a:latin typeface="Bahnschrift" pitchFamily="34" charset="0"/>
              </a:rPr>
              <a:t>bariatrica</a:t>
            </a:r>
            <a:r>
              <a:rPr lang="it-IT" sz="2800" dirty="0">
                <a:latin typeface="Bahnschrift" pitchFamily="34" charset="0"/>
              </a:rPr>
              <a:t> (peso al nadir);</a:t>
            </a:r>
          </a:p>
          <a:p>
            <a:pPr algn="just"/>
            <a:r>
              <a:rPr lang="it-IT" sz="2800" dirty="0">
                <a:latin typeface="Bahnschrift" pitchFamily="34" charset="0"/>
              </a:rPr>
              <a:t>2. </a:t>
            </a:r>
            <a:r>
              <a:rPr lang="it-IT" sz="2800" b="1" dirty="0">
                <a:latin typeface="Bahnschrift" pitchFamily="34" charset="0"/>
              </a:rPr>
              <a:t>un aumento &gt;25% del peso </a:t>
            </a:r>
            <a:r>
              <a:rPr lang="it-IT" sz="2800" dirty="0">
                <a:latin typeface="Bahnschrift" pitchFamily="34" charset="0"/>
              </a:rPr>
              <a:t>in eccesso perso dal nadir;</a:t>
            </a:r>
          </a:p>
          <a:p>
            <a:pPr algn="just"/>
            <a:r>
              <a:rPr lang="it-IT" sz="2800" dirty="0">
                <a:latin typeface="Bahnschrift" pitchFamily="34" charset="0"/>
              </a:rPr>
              <a:t>3. </a:t>
            </a:r>
            <a:r>
              <a:rPr lang="it-IT" sz="2800" b="1" dirty="0">
                <a:latin typeface="Bahnschrift" pitchFamily="34" charset="0"/>
              </a:rPr>
              <a:t>un aumento di 5 kg/m</a:t>
            </a:r>
            <a:r>
              <a:rPr lang="it-IT" sz="2800" b="1" baseline="30000" dirty="0">
                <a:latin typeface="Bahnschrift" pitchFamily="34" charset="0"/>
              </a:rPr>
              <a:t>2</a:t>
            </a:r>
            <a:r>
              <a:rPr lang="it-IT" sz="2800" b="1" dirty="0">
                <a:latin typeface="Bahnschrift" pitchFamily="34" charset="0"/>
              </a:rPr>
              <a:t> di BMI </a:t>
            </a:r>
            <a:r>
              <a:rPr lang="it-IT" sz="2800" dirty="0">
                <a:latin typeface="Bahnschrift" pitchFamily="34" charset="0"/>
              </a:rPr>
              <a:t>dal nadir;</a:t>
            </a:r>
          </a:p>
          <a:p>
            <a:pPr algn="just"/>
            <a:r>
              <a:rPr lang="it-IT" sz="2800" dirty="0">
                <a:latin typeface="Bahnschrift" pitchFamily="34" charset="0"/>
              </a:rPr>
              <a:t>4. </a:t>
            </a:r>
            <a:r>
              <a:rPr lang="it-IT" sz="2800" b="1" dirty="0">
                <a:latin typeface="Bahnschrift" pitchFamily="34" charset="0"/>
              </a:rPr>
              <a:t>un qualsiasi aumento di peso </a:t>
            </a:r>
            <a:r>
              <a:rPr lang="it-IT" sz="2800" dirty="0">
                <a:latin typeface="Bahnschrift" pitchFamily="34" charset="0"/>
              </a:rPr>
              <a:t>dalla remissione del diabete mellito di tipo 2;</a:t>
            </a:r>
          </a:p>
          <a:p>
            <a:pPr algn="just"/>
            <a:r>
              <a:rPr lang="it-IT" sz="2800" dirty="0">
                <a:latin typeface="Bahnschrift" pitchFamily="34" charset="0"/>
              </a:rPr>
              <a:t>5. </a:t>
            </a:r>
            <a:r>
              <a:rPr lang="it-IT" sz="2800" b="1" dirty="0">
                <a:latin typeface="Bahnschrift" pitchFamily="34" charset="0"/>
              </a:rPr>
              <a:t>il ritorno a un BMI &gt;35 kg/m</a:t>
            </a:r>
            <a:r>
              <a:rPr lang="it-IT" sz="2800" b="1" baseline="30000" dirty="0">
                <a:latin typeface="Bahnschrift" pitchFamily="34" charset="0"/>
              </a:rPr>
              <a:t>2</a:t>
            </a:r>
            <a:r>
              <a:rPr lang="it-IT" sz="2800" dirty="0">
                <a:latin typeface="Bahnschrift" pitchFamily="34" charset="0"/>
              </a:rPr>
              <a:t> in seguito a soddisfacente perdita di peso attraverso la chirurgia </a:t>
            </a:r>
            <a:r>
              <a:rPr lang="it-IT" sz="2800" dirty="0" err="1">
                <a:latin typeface="Bahnschrift" pitchFamily="34" charset="0"/>
              </a:rPr>
              <a:t>bariatrica</a:t>
            </a:r>
            <a:r>
              <a:rPr lang="it-IT" sz="2800" dirty="0">
                <a:latin typeface="Bahnschrift" pitchFamily="34" charset="0"/>
              </a:rPr>
              <a:t>;</a:t>
            </a:r>
          </a:p>
          <a:p>
            <a:pPr algn="just"/>
            <a:r>
              <a:rPr lang="it-IT" sz="2800" dirty="0">
                <a:latin typeface="Bahnschrift" pitchFamily="34" charset="0"/>
              </a:rPr>
              <a:t>6. </a:t>
            </a:r>
            <a:r>
              <a:rPr lang="it-IT" sz="2800" b="1" dirty="0">
                <a:latin typeface="Bahnschrift" pitchFamily="34" charset="0"/>
              </a:rPr>
              <a:t>qualsiasi recupero di peso </a:t>
            </a:r>
            <a:r>
              <a:rPr lang="it-IT" sz="2800" dirty="0">
                <a:latin typeface="Bahnschrift" pitchFamily="34" charset="0"/>
              </a:rPr>
              <a:t>in seguito alla chirurgia </a:t>
            </a:r>
            <a:r>
              <a:rPr lang="it-IT" sz="2800" dirty="0" err="1">
                <a:latin typeface="Bahnschrift" pitchFamily="34" charset="0"/>
              </a:rPr>
              <a:t>bariatrica</a:t>
            </a:r>
            <a:r>
              <a:rPr lang="it-IT" sz="2800" dirty="0">
                <a:latin typeface="Bahnschrift" pitchFamily="34" charset="0"/>
              </a:rPr>
              <a:t>.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B591DD81-8030-326E-F119-4A5E697B9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262" y="5656729"/>
            <a:ext cx="1879338" cy="1201271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63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85103" y="815543"/>
            <a:ext cx="94817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dirty="0">
                <a:latin typeface="Bahnschrift" pitchFamily="34" charset="0"/>
              </a:rPr>
              <a:t>Studi fatti tra il 2013 e il 2018 (Silva; Kelly; </a:t>
            </a:r>
            <a:r>
              <a:rPr lang="it-IT" sz="3600" dirty="0" err="1">
                <a:latin typeface="Bahnschrift" pitchFamily="34" charset="0"/>
              </a:rPr>
              <a:t>Rocha</a:t>
            </a:r>
            <a:r>
              <a:rPr lang="it-IT" sz="3600" dirty="0">
                <a:latin typeface="Bahnschrift" pitchFamily="34" charset="0"/>
              </a:rPr>
              <a:t>; </a:t>
            </a:r>
            <a:r>
              <a:rPr lang="it-IT" sz="3600" dirty="0" err="1">
                <a:latin typeface="Bahnschrift" pitchFamily="34" charset="0"/>
              </a:rPr>
              <a:t>Hociko</a:t>
            </a:r>
            <a:r>
              <a:rPr lang="it-IT" sz="3600" dirty="0" smtClean="0">
                <a:latin typeface="Bahnschrift" pitchFamily="34" charset="0"/>
              </a:rPr>
              <a:t>; </a:t>
            </a:r>
            <a:r>
              <a:rPr lang="it-IT" sz="3600" dirty="0" err="1" smtClean="0">
                <a:latin typeface="Bahnschrift" pitchFamily="34" charset="0"/>
              </a:rPr>
              <a:t>Oliverira</a:t>
            </a:r>
            <a:r>
              <a:rPr lang="it-IT" sz="3600" dirty="0">
                <a:latin typeface="Bahnschrift" pitchFamily="34" charset="0"/>
              </a:rPr>
              <a:t>) riferiscono </a:t>
            </a:r>
            <a:r>
              <a:rPr lang="it-IT" sz="3600" dirty="0" smtClean="0">
                <a:latin typeface="Bahnschrift" pitchFamily="34" charset="0"/>
              </a:rPr>
              <a:t>dati che riportano: il </a:t>
            </a:r>
            <a:r>
              <a:rPr lang="it-IT" sz="3600" b="1" dirty="0">
                <a:latin typeface="Bahnschrift" pitchFamily="34" charset="0"/>
              </a:rPr>
              <a:t>15% dei pazienti </a:t>
            </a:r>
            <a:r>
              <a:rPr lang="it-IT" sz="3600" b="1" dirty="0" smtClean="0">
                <a:latin typeface="Bahnschrift" pitchFamily="34" charset="0"/>
              </a:rPr>
              <a:t>mostra </a:t>
            </a:r>
            <a:r>
              <a:rPr lang="it-IT" sz="3600" b="1" dirty="0">
                <a:latin typeface="Bahnschrift" pitchFamily="34" charset="0"/>
              </a:rPr>
              <a:t>un recupero del </a:t>
            </a:r>
            <a:r>
              <a:rPr lang="it-IT" sz="3600" b="1" dirty="0" smtClean="0">
                <a:latin typeface="Bahnschrift" pitchFamily="34" charset="0"/>
              </a:rPr>
              <a:t>peso, </a:t>
            </a:r>
            <a:r>
              <a:rPr lang="it-IT" sz="3600" dirty="0">
                <a:latin typeface="Bahnschrift" pitchFamily="34" charset="0"/>
              </a:rPr>
              <a:t>alcuni </a:t>
            </a:r>
            <a:r>
              <a:rPr lang="it-IT" sz="3600" b="1" dirty="0">
                <a:latin typeface="Bahnschrift" pitchFamily="34" charset="0"/>
              </a:rPr>
              <a:t>tornando anche ad un BMI di obesità tra i 5 e i 10 anni dopo </a:t>
            </a:r>
            <a:r>
              <a:rPr lang="it-IT" sz="3600" b="1" dirty="0" smtClean="0">
                <a:latin typeface="Bahnschrift" pitchFamily="34" charset="0"/>
              </a:rPr>
              <a:t>chirurgia</a:t>
            </a:r>
            <a:r>
              <a:rPr lang="it-IT" sz="3600" dirty="0" smtClean="0">
                <a:latin typeface="Bahnschrift" pitchFamily="34" charset="0"/>
              </a:rPr>
              <a:t> </a:t>
            </a:r>
            <a:r>
              <a:rPr lang="it-IT" sz="3600" dirty="0" smtClean="0">
                <a:latin typeface="Bahnschrift" pitchFamily="34" charset="0"/>
              </a:rPr>
              <a:t>altri dati invece che </a:t>
            </a:r>
            <a:r>
              <a:rPr lang="it-IT" sz="3600" dirty="0" smtClean="0">
                <a:latin typeface="Bahnschrift" pitchFamily="34" charset="0"/>
              </a:rPr>
              <a:t>riferiscono </a:t>
            </a:r>
            <a:r>
              <a:rPr lang="it-IT" sz="3600" dirty="0">
                <a:latin typeface="Bahnschrift" pitchFamily="34" charset="0"/>
              </a:rPr>
              <a:t>che </a:t>
            </a:r>
            <a:r>
              <a:rPr lang="it-IT" sz="3600" b="1" dirty="0">
                <a:latin typeface="Bahnschrift" pitchFamily="34" charset="0"/>
              </a:rPr>
              <a:t>il 50% dei pazienti torna al peso iniziale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B327DED7-A850-729D-7CA5-FE10FE7E8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92" y="4954328"/>
            <a:ext cx="1404208" cy="190367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63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830" y="1524000"/>
            <a:ext cx="673900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54A608FF-5D8D-DF6E-CBE6-79698991C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92" y="4954328"/>
            <a:ext cx="1404208" cy="190367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2603" y="726510"/>
            <a:ext cx="93945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latin typeface="Bahnschrift" pitchFamily="34" charset="0"/>
              </a:rPr>
              <a:t>L’obesità è una malattia cronica </a:t>
            </a:r>
            <a:r>
              <a:rPr lang="it-IT" sz="2800" b="1" i="1" dirty="0">
                <a:latin typeface="Bahnschrift" pitchFamily="34" charset="0"/>
              </a:rPr>
              <a:t>recidivante</a:t>
            </a:r>
            <a:r>
              <a:rPr lang="it-IT" sz="2800" dirty="0">
                <a:latin typeface="Bahnschrift" pitchFamily="34" charset="0"/>
              </a:rPr>
              <a:t> caratterizzata da </a:t>
            </a:r>
            <a:r>
              <a:rPr lang="it-IT" sz="2800" b="1" i="1" dirty="0">
                <a:latin typeface="Bahnschrift" pitchFamily="34" charset="0"/>
              </a:rPr>
              <a:t>una tendenza quasi ineluttabile al recupero di peso</a:t>
            </a:r>
            <a:r>
              <a:rPr lang="it-IT" sz="2800" dirty="0">
                <a:latin typeface="Bahnschrift" pitchFamily="34" charset="0"/>
              </a:rPr>
              <a:t>. </a:t>
            </a:r>
            <a:endParaRPr lang="it-IT" sz="2800" dirty="0" smtClean="0">
              <a:latin typeface="Bahnschrift" pitchFamily="34" charset="0"/>
            </a:endParaRPr>
          </a:p>
          <a:p>
            <a:pPr algn="just"/>
            <a:endParaRPr lang="it-IT" sz="2800" dirty="0" smtClean="0">
              <a:latin typeface="Bahnschrift" pitchFamily="34" charset="0"/>
            </a:endParaRPr>
          </a:p>
          <a:p>
            <a:pPr algn="just"/>
            <a:r>
              <a:rPr lang="it-IT" sz="2800" dirty="0" smtClean="0">
                <a:latin typeface="Bahnschrift" pitchFamily="34" charset="0"/>
              </a:rPr>
              <a:t>Tale </a:t>
            </a:r>
            <a:r>
              <a:rPr lang="it-IT" sz="2800" dirty="0">
                <a:latin typeface="Bahnschrift" pitchFamily="34" charset="0"/>
              </a:rPr>
              <a:t>tendenza è sostenuta da meccanismi biologici che sono attivati dalla restrizione calorica e dal calo ponderale stesso. </a:t>
            </a:r>
            <a:endParaRPr lang="it-IT" sz="2800" dirty="0" smtClean="0">
              <a:latin typeface="Bahnschrift" pitchFamily="34" charset="0"/>
            </a:endParaRPr>
          </a:p>
          <a:p>
            <a:pPr algn="just"/>
            <a:endParaRPr lang="it-IT" sz="2800" dirty="0" smtClean="0">
              <a:latin typeface="Bahnschrift" pitchFamily="34" charset="0"/>
            </a:endParaRPr>
          </a:p>
          <a:p>
            <a:pPr algn="just"/>
            <a:r>
              <a:rPr lang="it-IT" sz="2800" dirty="0" smtClean="0">
                <a:latin typeface="Bahnschrift" pitchFamily="34" charset="0"/>
              </a:rPr>
              <a:t>Tuttavia</a:t>
            </a:r>
            <a:r>
              <a:rPr lang="it-IT" sz="2800" dirty="0">
                <a:latin typeface="Bahnschrift" pitchFamily="34" charset="0"/>
              </a:rPr>
              <a:t>, alcuni meccanismi multifattoriali patogenetici di recupero ponderale possono essere </a:t>
            </a:r>
            <a:r>
              <a:rPr lang="it-IT" sz="2800" b="1" dirty="0">
                <a:latin typeface="Bahnschrift" pitchFamily="34" charset="0"/>
              </a:rPr>
              <a:t>più specificamente attivi </a:t>
            </a:r>
            <a:r>
              <a:rPr lang="it-IT" sz="2800" dirty="0">
                <a:latin typeface="Bahnschrift" pitchFamily="34" charset="0"/>
              </a:rPr>
              <a:t>dopo chirurgia </a:t>
            </a:r>
            <a:r>
              <a:rPr lang="it-IT" sz="2800" dirty="0" err="1">
                <a:latin typeface="Bahnschrift" pitchFamily="34" charset="0"/>
              </a:rPr>
              <a:t>bariatrica</a:t>
            </a:r>
            <a:r>
              <a:rPr lang="it-IT" sz="2800" dirty="0">
                <a:latin typeface="Bahnschrift" pitchFamily="34" charset="0"/>
              </a:rPr>
              <a:t>: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D9BBA32D-C4AC-7D3F-51FE-A7887576DE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92" y="4954328"/>
            <a:ext cx="1404208" cy="190367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1005016"/>
            <a:ext cx="10058400" cy="5577016"/>
          </a:xfrm>
        </p:spPr>
        <p:txBody>
          <a:bodyPr>
            <a:normAutofit fontScale="90000"/>
          </a:bodyPr>
          <a:lstStyle/>
          <a:p>
            <a:r>
              <a:rPr lang="it-IT" sz="3100" b="0" dirty="0" smtClean="0">
                <a:latin typeface="Bahnschrift" pitchFamily="34" charset="0"/>
              </a:rPr>
              <a:t>alterazioni di natura </a:t>
            </a:r>
            <a:r>
              <a:rPr lang="it-IT" sz="3100" b="0" dirty="0" err="1" smtClean="0">
                <a:latin typeface="Bahnschrift" pitchFamily="34" charset="0"/>
              </a:rPr>
              <a:t>endocrino-metabolica</a:t>
            </a:r>
            <a:r>
              <a:rPr lang="it-IT" sz="3100" b="0" dirty="0" smtClean="0">
                <a:latin typeface="Bahnschrift" pitchFamily="34" charset="0"/>
              </a:rPr>
              <a:t/>
            </a:r>
            <a:br>
              <a:rPr lang="it-IT" sz="3100" b="0" dirty="0" smtClean="0">
                <a:latin typeface="Bahnschrift" pitchFamily="34" charset="0"/>
              </a:rPr>
            </a:br>
            <a:r>
              <a:rPr lang="it-IT" sz="3100" b="0" dirty="0" smtClean="0">
                <a:latin typeface="Bahnschrift" pitchFamily="34" charset="0"/>
              </a:rPr>
              <a:t> </a:t>
            </a:r>
            <a:r>
              <a:rPr lang="it-IT" sz="3100" b="0" dirty="0" smtClean="0">
                <a:latin typeface="Bahnschrift" pitchFamily="34" charset="0"/>
              </a:rPr>
              <a:t/>
            </a:r>
            <a:br>
              <a:rPr lang="it-IT" sz="3100" b="0" dirty="0" smtClean="0">
                <a:latin typeface="Bahnschrift" pitchFamily="34" charset="0"/>
              </a:rPr>
            </a:br>
            <a:r>
              <a:rPr lang="it-IT" sz="3100" b="0" dirty="0" smtClean="0">
                <a:latin typeface="Bahnschrift" pitchFamily="34" charset="0"/>
              </a:rPr>
              <a:t>perdita di efficacia dell’intervento legati a problemi </a:t>
            </a:r>
            <a:r>
              <a:rPr lang="it-IT" sz="3100" b="0" dirty="0" smtClean="0">
                <a:latin typeface="Bahnschrift" pitchFamily="34" charset="0"/>
              </a:rPr>
              <a:t>anatomici</a:t>
            </a:r>
            <a:br>
              <a:rPr lang="it-IT" sz="3100" b="0" dirty="0" smtClean="0">
                <a:latin typeface="Bahnschrift" pitchFamily="34" charset="0"/>
              </a:rPr>
            </a:br>
            <a:r>
              <a:rPr lang="it-IT" sz="3100" b="0" dirty="0" smtClean="0">
                <a:latin typeface="Bahnschrift" pitchFamily="34" charset="0"/>
              </a:rPr>
              <a:t/>
            </a:r>
            <a:br>
              <a:rPr lang="it-IT" sz="3100" b="0" dirty="0" smtClean="0">
                <a:latin typeface="Bahnschrift" pitchFamily="34" charset="0"/>
              </a:rPr>
            </a:br>
            <a:r>
              <a:rPr lang="it-IT" sz="3100" b="0" dirty="0" smtClean="0">
                <a:latin typeface="Bahnschrift" pitchFamily="34" charset="0"/>
              </a:rPr>
              <a:t>problemi di salute </a:t>
            </a:r>
            <a:r>
              <a:rPr lang="it-IT" sz="3100" b="0" dirty="0" smtClean="0">
                <a:latin typeface="Bahnschrift" pitchFamily="34" charset="0"/>
              </a:rPr>
              <a:t>mentale</a:t>
            </a:r>
            <a:br>
              <a:rPr lang="it-IT" sz="3100" b="0" dirty="0" smtClean="0">
                <a:latin typeface="Bahnschrift" pitchFamily="34" charset="0"/>
              </a:rPr>
            </a:br>
            <a:r>
              <a:rPr lang="it-IT" sz="3100" b="0" dirty="0" smtClean="0">
                <a:latin typeface="Bahnschrift" pitchFamily="34" charset="0"/>
              </a:rPr>
              <a:t/>
            </a:r>
            <a:br>
              <a:rPr lang="it-IT" sz="3100" b="0" dirty="0" smtClean="0">
                <a:latin typeface="Bahnschrift" pitchFamily="34" charset="0"/>
              </a:rPr>
            </a:br>
            <a:r>
              <a:rPr lang="it-IT" sz="3100" b="0" dirty="0" smtClean="0">
                <a:latin typeface="Bahnschrift" pitchFamily="34" charset="0"/>
              </a:rPr>
              <a:t>mancata aderenza </a:t>
            </a:r>
            <a:r>
              <a:rPr lang="it-IT" sz="3100" b="0" dirty="0" smtClean="0">
                <a:latin typeface="Bahnschrift" pitchFamily="34" charset="0"/>
              </a:rPr>
              <a:t>nutrizionale</a:t>
            </a:r>
            <a:br>
              <a:rPr lang="it-IT" sz="3100" b="0" dirty="0" smtClean="0">
                <a:latin typeface="Bahnschrift" pitchFamily="34" charset="0"/>
              </a:rPr>
            </a:br>
            <a:r>
              <a:rPr lang="it-IT" sz="3100" b="0" dirty="0" smtClean="0">
                <a:latin typeface="Bahnschrift" pitchFamily="34" charset="0"/>
              </a:rPr>
              <a:t/>
            </a:r>
            <a:br>
              <a:rPr lang="it-IT" sz="3100" b="0" dirty="0" smtClean="0">
                <a:latin typeface="Bahnschrift" pitchFamily="34" charset="0"/>
              </a:rPr>
            </a:br>
            <a:r>
              <a:rPr lang="it-IT" sz="3100" b="0" dirty="0" smtClean="0">
                <a:latin typeface="Bahnschrift" pitchFamily="34" charset="0"/>
              </a:rPr>
              <a:t>inattività </a:t>
            </a:r>
            <a:r>
              <a:rPr lang="it-IT" sz="3100" b="0" dirty="0" smtClean="0">
                <a:latin typeface="Bahnschrift" pitchFamily="34" charset="0"/>
              </a:rPr>
              <a:t>fisica</a:t>
            </a:r>
            <a:br>
              <a:rPr lang="it-IT" sz="3100" b="0" dirty="0" smtClean="0">
                <a:latin typeface="Bahnschrift" pitchFamily="34" charset="0"/>
              </a:rPr>
            </a:br>
            <a:r>
              <a:rPr lang="it-IT" sz="3100" b="0" dirty="0" smtClean="0">
                <a:latin typeface="Bahnschrift" pitchFamily="34" charset="0"/>
              </a:rPr>
              <a:t/>
            </a:r>
            <a:br>
              <a:rPr lang="it-IT" sz="3100" b="0" dirty="0" smtClean="0">
                <a:latin typeface="Bahnschrift" pitchFamily="34" charset="0"/>
              </a:rPr>
            </a:br>
            <a:r>
              <a:rPr lang="it-IT" sz="3100" b="0" dirty="0" smtClean="0">
                <a:latin typeface="Bahnschrift" pitchFamily="34" charset="0"/>
              </a:rPr>
              <a:t>disordini della condotta alimentare</a:t>
            </a:r>
            <a:r>
              <a:rPr lang="it-IT" sz="4000" b="0" dirty="0" smtClean="0">
                <a:latin typeface="Bahnschrift" pitchFamily="34" charset="0"/>
              </a:rPr>
              <a:t/>
            </a:r>
            <a:br>
              <a:rPr lang="it-IT" sz="4000" b="0" dirty="0" smtClean="0">
                <a:latin typeface="Bahnschrift" pitchFamily="34" charset="0"/>
              </a:rPr>
            </a:br>
            <a:r>
              <a:rPr lang="it-IT" sz="4000" b="0" dirty="0" err="1" smtClean="0">
                <a:latin typeface="Bahnschrift" pitchFamily="34" charset="0"/>
              </a:rPr>
              <a:t>……………………………………</a:t>
            </a:r>
            <a:r>
              <a:rPr lang="it-IT" sz="4000" b="0" dirty="0" smtClean="0">
                <a:latin typeface="Bahnschrift" pitchFamily="34" charset="0"/>
              </a:rPr>
              <a:t>..</a:t>
            </a:r>
            <a:r>
              <a:rPr lang="it-IT" i="1" dirty="0" smtClean="0">
                <a:latin typeface="Bahnschrift" pitchFamily="34" charset="0"/>
              </a:rPr>
              <a:t/>
            </a:r>
            <a:br>
              <a:rPr lang="it-IT" i="1" dirty="0" smtClean="0">
                <a:latin typeface="Bahnschrift" pitchFamily="34" charset="0"/>
              </a:rPr>
            </a:b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1846729"/>
            <a:ext cx="10058400" cy="3021106"/>
          </a:xfrm>
        </p:spPr>
        <p:txBody>
          <a:bodyPr>
            <a:normAutofit fontScale="90000"/>
          </a:bodyPr>
          <a:lstStyle/>
          <a:p>
            <a:pPr algn="just"/>
            <a:r>
              <a:rPr lang="it-IT" dirty="0" smtClean="0">
                <a:latin typeface="Bahnschrift" pitchFamily="34" charset="0"/>
              </a:rPr>
              <a:t/>
            </a:r>
            <a:br>
              <a:rPr lang="it-IT" dirty="0" smtClean="0">
                <a:latin typeface="Bahnschrift" pitchFamily="34" charset="0"/>
              </a:rPr>
            </a:br>
            <a:r>
              <a:rPr lang="it-IT" dirty="0" smtClean="0">
                <a:latin typeface="Bahnschrift" pitchFamily="34" charset="0"/>
              </a:rPr>
              <a:t>Anche lo sviluppo di una </a:t>
            </a:r>
            <a:r>
              <a:rPr lang="it-IT" i="1" dirty="0" smtClean="0">
                <a:latin typeface="Bahnschrift" pitchFamily="34" charset="0"/>
              </a:rPr>
              <a:t>dipendenza da alcol</a:t>
            </a:r>
            <a:r>
              <a:rPr lang="it-IT" dirty="0" smtClean="0">
                <a:latin typeface="Bahnschrift" pitchFamily="34" charset="0"/>
              </a:rPr>
              <a:t>, più frequente nei pazienti trattati con by-pass gastrico, è stato associato al recupero ponderale dopo chirurgia </a:t>
            </a:r>
            <a:r>
              <a:rPr lang="it-IT" dirty="0" err="1" smtClean="0">
                <a:latin typeface="Bahnschrift" pitchFamily="34" charset="0"/>
              </a:rPr>
              <a:t>bariatrica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40493" y="876822"/>
            <a:ext cx="87682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Bahnschrift" pitchFamily="34" charset="0"/>
              </a:rPr>
              <a:t>Dallo studio </a:t>
            </a:r>
            <a:r>
              <a:rPr lang="it-IT" sz="2400" i="1" dirty="0" err="1">
                <a:latin typeface="Bahnschrift" pitchFamily="34" charset="0"/>
              </a:rPr>
              <a:t>Longitudinal</a:t>
            </a:r>
            <a:r>
              <a:rPr lang="it-IT" sz="2400" i="1" dirty="0">
                <a:latin typeface="Bahnschrift" pitchFamily="34" charset="0"/>
              </a:rPr>
              <a:t> </a:t>
            </a:r>
            <a:r>
              <a:rPr lang="it-IT" sz="2400" i="1" dirty="0" err="1">
                <a:latin typeface="Bahnschrift" pitchFamily="34" charset="0"/>
              </a:rPr>
              <a:t>Assessment</a:t>
            </a:r>
            <a:r>
              <a:rPr lang="it-IT" sz="2400" i="1" dirty="0">
                <a:latin typeface="Bahnschrift" pitchFamily="34" charset="0"/>
              </a:rPr>
              <a:t> </a:t>
            </a:r>
            <a:r>
              <a:rPr lang="it-IT" sz="2400" i="1" dirty="0" err="1">
                <a:latin typeface="Bahnschrift" pitchFamily="34" charset="0"/>
              </a:rPr>
              <a:t>of</a:t>
            </a:r>
            <a:r>
              <a:rPr lang="it-IT" sz="2400" i="1" dirty="0">
                <a:latin typeface="Bahnschrift" pitchFamily="34" charset="0"/>
              </a:rPr>
              <a:t> </a:t>
            </a:r>
            <a:r>
              <a:rPr lang="it-IT" sz="2400" i="1" dirty="0" err="1">
                <a:latin typeface="Bahnschrift" pitchFamily="34" charset="0"/>
              </a:rPr>
              <a:t>Bariatric</a:t>
            </a:r>
            <a:r>
              <a:rPr lang="it-IT" sz="2400" i="1" dirty="0">
                <a:latin typeface="Bahnschrift" pitchFamily="34" charset="0"/>
              </a:rPr>
              <a:t> Surgery</a:t>
            </a:r>
            <a:r>
              <a:rPr lang="it-IT" sz="2400" dirty="0">
                <a:latin typeface="Bahnschrift" pitchFamily="34" charset="0"/>
              </a:rPr>
              <a:t>-2 (LABS-2), condotto in 10 centri </a:t>
            </a:r>
            <a:r>
              <a:rPr lang="it-IT" sz="2400" dirty="0" err="1">
                <a:latin typeface="Bahnschrift" pitchFamily="34" charset="0"/>
              </a:rPr>
              <a:t>bariatrici</a:t>
            </a:r>
            <a:r>
              <a:rPr lang="it-IT" sz="2400" dirty="0">
                <a:latin typeface="Bahnschrift" pitchFamily="34" charset="0"/>
              </a:rPr>
              <a:t> statunitensi con oltre 2000 </a:t>
            </a:r>
            <a:r>
              <a:rPr lang="it-IT" sz="2400" dirty="0" smtClean="0">
                <a:latin typeface="Bahnschrift" pitchFamily="34" charset="0"/>
              </a:rPr>
              <a:t>pazienti, </a:t>
            </a:r>
            <a:r>
              <a:rPr lang="it-IT" sz="2400" dirty="0">
                <a:latin typeface="Bahnschrift" pitchFamily="34" charset="0"/>
              </a:rPr>
              <a:t>sono emerse tre variabili comportamentali implicate nella perdita di peso a 3 anni dall’intervento di bypass gastrico: </a:t>
            </a:r>
          </a:p>
          <a:p>
            <a:pPr algn="just"/>
            <a:r>
              <a:rPr lang="it-IT" sz="2400" b="1" dirty="0">
                <a:latin typeface="Bahnschrift" pitchFamily="34" charset="0"/>
              </a:rPr>
              <a:t>l’esecuzione </a:t>
            </a:r>
            <a:r>
              <a:rPr lang="it-IT" sz="2400" b="1" i="1" dirty="0">
                <a:latin typeface="Bahnschrift" pitchFamily="34" charset="0"/>
              </a:rPr>
              <a:t>dell’automonitoraggio settimanale del peso</a:t>
            </a:r>
            <a:r>
              <a:rPr lang="it-IT" sz="2400" dirty="0">
                <a:latin typeface="Bahnschrift" pitchFamily="34" charset="0"/>
              </a:rPr>
              <a:t>, </a:t>
            </a:r>
          </a:p>
          <a:p>
            <a:pPr algn="just"/>
            <a:r>
              <a:rPr lang="it-IT" sz="2400" b="1" dirty="0">
                <a:latin typeface="Bahnschrift" pitchFamily="34" charset="0"/>
              </a:rPr>
              <a:t>il fatto </a:t>
            </a:r>
            <a:r>
              <a:rPr lang="it-IT" sz="2400" b="1" i="1" dirty="0">
                <a:latin typeface="Bahnschrift" pitchFamily="34" charset="0"/>
              </a:rPr>
              <a:t>di </a:t>
            </a:r>
            <a:r>
              <a:rPr lang="it-IT" sz="2400" b="1" i="1" dirty="0" smtClean="0">
                <a:latin typeface="Bahnschrift" pitchFamily="34" charset="0"/>
              </a:rPr>
              <a:t>non continuare </a:t>
            </a:r>
            <a:r>
              <a:rPr lang="it-IT" sz="2400" b="1" i="1" dirty="0">
                <a:latin typeface="Bahnschrift" pitchFamily="34" charset="0"/>
              </a:rPr>
              <a:t>a mangiare anche quando ci si sente pieni</a:t>
            </a:r>
            <a:r>
              <a:rPr lang="it-IT" sz="2400" b="1" dirty="0">
                <a:latin typeface="Bahnschrift" pitchFamily="34" charset="0"/>
              </a:rPr>
              <a:t> </a:t>
            </a:r>
            <a:r>
              <a:rPr lang="it-IT" sz="2400" b="1" dirty="0" smtClean="0">
                <a:latin typeface="Bahnschrift" pitchFamily="34" charset="0"/>
              </a:rPr>
              <a:t>,</a:t>
            </a:r>
            <a:endParaRPr lang="it-IT" sz="2400" b="1" dirty="0">
              <a:latin typeface="Bahnschrift" pitchFamily="34" charset="0"/>
            </a:endParaRPr>
          </a:p>
          <a:p>
            <a:pPr algn="just"/>
            <a:r>
              <a:rPr lang="it-IT" sz="2400" b="1" dirty="0">
                <a:latin typeface="Bahnschrift" pitchFamily="34" charset="0"/>
              </a:rPr>
              <a:t>il fatto di </a:t>
            </a:r>
            <a:r>
              <a:rPr lang="it-IT" sz="2400" b="1" i="1" dirty="0" smtClean="0">
                <a:latin typeface="Bahnschrift" pitchFamily="34" charset="0"/>
              </a:rPr>
              <a:t>non mangiare </a:t>
            </a:r>
            <a:r>
              <a:rPr lang="it-IT" sz="2400" b="1" i="1" dirty="0">
                <a:latin typeface="Bahnschrift" pitchFamily="34" charset="0"/>
              </a:rPr>
              <a:t>continuamente durante il giorno</a:t>
            </a:r>
            <a:r>
              <a:rPr lang="it-IT" sz="2400" dirty="0">
                <a:latin typeface="Bahnschrift" pitchFamily="34" charset="0"/>
              </a:rPr>
              <a:t>. </a:t>
            </a:r>
          </a:p>
          <a:p>
            <a:pPr algn="just"/>
            <a:r>
              <a:rPr lang="it-IT" sz="2400" dirty="0">
                <a:latin typeface="Bahnschrift" pitchFamily="34" charset="0"/>
              </a:rPr>
              <a:t>I pazienti che mantengono cambiamenti positivi in questi comportamenti hanno un calo di peso medio del 38,8% rispetto al peso iniziale, con una differenza del 14% rispetto ai pazienti che smettono di pesarsi, mangiano pur sentendosi sazi o mangiano continuamente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D941D6B-C14C-0D2D-532E-F12BBE48F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92" y="4954328"/>
            <a:ext cx="1404208" cy="190367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63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738</TotalTime>
  <Words>419</Words>
  <Application>Microsoft Office PowerPoint</Application>
  <PresentationFormat>Personalizzato</PresentationFormat>
  <Paragraphs>46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RetrospectVTI</vt:lpstr>
      <vt:lpstr>Cause dell’insufficienza perdita di peso o del Weith regain</vt:lpstr>
      <vt:lpstr>Diapositiva 2</vt:lpstr>
      <vt:lpstr>Diapositiva 3</vt:lpstr>
      <vt:lpstr>Diapositiva 4</vt:lpstr>
      <vt:lpstr>Diapositiva 5</vt:lpstr>
      <vt:lpstr>Diapositiva 6</vt:lpstr>
      <vt:lpstr>alterazioni di natura endocrino-metabolica   perdita di efficacia dell’intervento legati a problemi anatomici  problemi di salute mentale  mancata aderenza nutrizionale  inattività fisica  disordini della condotta alimentare …………………………………….. </vt:lpstr>
      <vt:lpstr> Anche lo sviluppo di una dipendenza da alcol, più frequente nei pazienti trattati con by-pass gastrico, è stato associato al recupero ponderale dopo chirurgia bariatrica</vt:lpstr>
      <vt:lpstr>Diapositiva 9</vt:lpstr>
      <vt:lpstr>Diapositiva 10</vt:lpstr>
      <vt:lpstr>Uno studio del 2019 ha riportato i comportamenti maggiormente associati a weight regain nei primi 5 anni post-operatori tra cui: </vt:lpstr>
      <vt:lpstr>Diapositiva 12</vt:lpstr>
      <vt:lpstr>Secondo la letteratura scientifica, anche l’assenza di un supporto sociale, la scarsa autostima, la condizione socio economica, il verificarsi di eventi di vita difficili (per es: lutto familiare, separazioni) si riscontrano in modo specifico tra i pazienti con weight regain, rispetto a pazienti che non sperimentano una ripresa di peso post-bariatrica   </vt:lpstr>
      <vt:lpstr>Diapositiva 14</vt:lpstr>
      <vt:lpstr>Diapositiva 15</vt:lpstr>
      <vt:lpstr>L’utilizzo dei farmaci “anti-obesità” nel paziente bariatrico con insufficiente calo di peso o WR, appare un’opzione promettente nel cercare di ridurre il ricorso alla chirurgia di revisione, ma… non senza considerare il corretto supporto psicologico/comportamentale e nutrizionale.</vt:lpstr>
      <vt:lpstr>Grazie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cristiana.barni</cp:lastModifiedBy>
  <cp:revision>76</cp:revision>
  <dcterms:created xsi:type="dcterms:W3CDTF">2022-02-27T17:36:31Z</dcterms:created>
  <dcterms:modified xsi:type="dcterms:W3CDTF">2024-05-10T11:58:51Z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